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71" r:id="rId2"/>
    <p:sldId id="272" r:id="rId3"/>
    <p:sldId id="276" r:id="rId4"/>
    <p:sldId id="273" r:id="rId5"/>
    <p:sldId id="277" r:id="rId6"/>
    <p:sldId id="275" r:id="rId7"/>
    <p:sldId id="274" r:id="rId8"/>
    <p:sldId id="278" r:id="rId9"/>
    <p:sldId id="27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30" autoAdjust="0"/>
    <p:restoredTop sz="94660"/>
  </p:normalViewPr>
  <p:slideViewPr>
    <p:cSldViewPr>
      <p:cViewPr varScale="1">
        <p:scale>
          <a:sx n="81" d="100"/>
          <a:sy n="81" d="100"/>
        </p:scale>
        <p:origin x="148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riq Gilani" userId="f95dad9b-1e6c-498c-b573-9242e9268dd4" providerId="ADAL" clId="{9CE771B2-16B5-4DAA-B3BA-6A4ACC7C485A}"/>
    <pc:docChg chg="addSld modSld sldOrd">
      <pc:chgData name="Tariq Gilani" userId="f95dad9b-1e6c-498c-b573-9242e9268dd4" providerId="ADAL" clId="{9CE771B2-16B5-4DAA-B3BA-6A4ACC7C485A}" dt="2022-01-24T15:09:22.036" v="105" actId="14100"/>
      <pc:docMkLst>
        <pc:docMk/>
      </pc:docMkLst>
      <pc:sldChg chg="ord">
        <pc:chgData name="Tariq Gilani" userId="f95dad9b-1e6c-498c-b573-9242e9268dd4" providerId="ADAL" clId="{9CE771B2-16B5-4DAA-B3BA-6A4ACC7C485A}" dt="2022-01-09T03:46:08.604" v="3"/>
        <pc:sldMkLst>
          <pc:docMk/>
          <pc:sldMk cId="3626855589" sldId="274"/>
        </pc:sldMkLst>
      </pc:sldChg>
      <pc:sldChg chg="ord">
        <pc:chgData name="Tariq Gilani" userId="f95dad9b-1e6c-498c-b573-9242e9268dd4" providerId="ADAL" clId="{9CE771B2-16B5-4DAA-B3BA-6A4ACC7C485A}" dt="2022-01-21T14:21:27.587" v="5"/>
        <pc:sldMkLst>
          <pc:docMk/>
          <pc:sldMk cId="1243199374" sldId="278"/>
        </pc:sldMkLst>
      </pc:sldChg>
      <pc:sldChg chg="modSp new mod">
        <pc:chgData name="Tariq Gilani" userId="f95dad9b-1e6c-498c-b573-9242e9268dd4" providerId="ADAL" clId="{9CE771B2-16B5-4DAA-B3BA-6A4ACC7C485A}" dt="2022-01-24T15:09:22.036" v="105" actId="14100"/>
        <pc:sldMkLst>
          <pc:docMk/>
          <pc:sldMk cId="3750761491" sldId="279"/>
        </pc:sldMkLst>
        <pc:spChg chg="mod">
          <ac:chgData name="Tariq Gilani" userId="f95dad9b-1e6c-498c-b573-9242e9268dd4" providerId="ADAL" clId="{9CE771B2-16B5-4DAA-B3BA-6A4ACC7C485A}" dt="2022-01-24T15:09:12.064" v="103" actId="113"/>
          <ac:spMkLst>
            <pc:docMk/>
            <pc:sldMk cId="3750761491" sldId="279"/>
            <ac:spMk id="2" creationId="{EFC89886-56A0-4E2E-91B0-1658B9943695}"/>
          </ac:spMkLst>
        </pc:spChg>
        <pc:spChg chg="mod">
          <ac:chgData name="Tariq Gilani" userId="f95dad9b-1e6c-498c-b573-9242e9268dd4" providerId="ADAL" clId="{9CE771B2-16B5-4DAA-B3BA-6A4ACC7C485A}" dt="2022-01-24T15:09:22.036" v="105" actId="14100"/>
          <ac:spMkLst>
            <pc:docMk/>
            <pc:sldMk cId="3750761491" sldId="279"/>
            <ac:spMk id="3" creationId="{5FBEDFEE-340B-4542-A16B-334C2CCB3C2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FC9E3E-2659-419F-B145-F3F615CE4334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41C8BF-52FA-49EC-997E-56081279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42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6619-EC66-4FD1-B493-AF03B652C7DE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3156611-8545-44E8-9238-65294D2350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6619-EC66-4FD1-B493-AF03B652C7DE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56611-8545-44E8-9238-65294D2350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6619-EC66-4FD1-B493-AF03B652C7DE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56611-8545-44E8-9238-65294D2350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6619-EC66-4FD1-B493-AF03B652C7DE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3156611-8545-44E8-9238-65294D2350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6619-EC66-4FD1-B493-AF03B652C7DE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56611-8545-44E8-9238-65294D2350F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6619-EC66-4FD1-B493-AF03B652C7DE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56611-8545-44E8-9238-65294D2350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6619-EC66-4FD1-B493-AF03B652C7DE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3156611-8545-44E8-9238-65294D2350F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6619-EC66-4FD1-B493-AF03B652C7DE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56611-8545-44E8-9238-65294D2350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6619-EC66-4FD1-B493-AF03B652C7DE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56611-8545-44E8-9238-65294D2350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6619-EC66-4FD1-B493-AF03B652C7DE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56611-8545-44E8-9238-65294D2350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6619-EC66-4FD1-B493-AF03B652C7DE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56611-8545-44E8-9238-65294D2350F6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1476619-EC66-4FD1-B493-AF03B652C7DE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3156611-8545-44E8-9238-65294D2350F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Measuring Pressure and Temperature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1"/>
            <a:ext cx="5029200" cy="2666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Measureable Macroscopic Quantities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Energy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No. of Particles, N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Volume, V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Pressure, P</a:t>
            </a:r>
          </a:p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Temperature, 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343400" y="1905000"/>
            <a:ext cx="388620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When an average (or mean) value becomes independent of time, we say equilibrium has been achieved.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09600" y="4047238"/>
                <a:ext cx="1662223" cy="9743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Pressure: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/>
                          <a:cs typeface="Times New Roman" pitchFamily="18" charset="0"/>
                        </a:rPr>
                        <m:t>𝑃</m:t>
                      </m:r>
                      <m:r>
                        <a:rPr lang="en-US" sz="2000" b="0" i="1" dirty="0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 dirty="0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000" b="0" i="1" dirty="0" smtClean="0">
                              <a:latin typeface="Cambria Math"/>
                              <a:cs typeface="Times New Roman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en-US" sz="2000" b="0" i="1" dirty="0" smtClean="0">
                              <a:latin typeface="Cambria Math"/>
                              <a:cs typeface="Times New Roman" pitchFamily="18" charset="0"/>
                            </a:rPr>
                            <m:t>𝐴</m:t>
                          </m:r>
                        </m:den>
                      </m:f>
                    </m:oMath>
                  </m:oMathPara>
                </a14:m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4047238"/>
                <a:ext cx="1662223" cy="974306"/>
              </a:xfrm>
              <a:prstGeom prst="rect">
                <a:avLst/>
              </a:prstGeom>
              <a:blipFill rotWithShape="1">
                <a:blip r:embed="rId2"/>
                <a:stretch>
                  <a:fillRect l="-3663" t="-3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3314700" y="5216725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Scalar or Vector?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09600" y="5267765"/>
                <a:ext cx="1981200" cy="6365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den>
                      </m:f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𝑑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5267765"/>
                <a:ext cx="1981200" cy="63658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419100" y="5904350"/>
            <a:ext cx="434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-25000" dirty="0" err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= momentum perpendicular to the surface</a:t>
            </a:r>
          </a:p>
        </p:txBody>
      </p:sp>
    </p:spTree>
    <p:extLst>
      <p:ext uri="{BB962C8B-B14F-4D97-AF65-F5344CB8AC3E}">
        <p14:creationId xmlns:p14="http://schemas.microsoft.com/office/powerpoint/2010/main" val="3690571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Temperature</a:t>
            </a:r>
            <a:br>
              <a:rPr lang="en-US" b="1" dirty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140881" y="990600"/>
            <a:ext cx="50407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Temp and energy: Related  but not the same.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1361672"/>
            <a:ext cx="274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How do we measure it?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66214" y="1374973"/>
            <a:ext cx="25677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Using Thermometer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040911" y="2281412"/>
            <a:ext cx="496008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buClr>
                <a:srgbClr val="F0A22E"/>
              </a:buClr>
              <a:buSzPct val="70000"/>
            </a:pPr>
            <a:r>
              <a:rPr lang="en-US" sz="2000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“something” that becomes equal when two objects have been in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contact</a:t>
            </a:r>
            <a:r>
              <a:rPr lang="en-US" sz="2000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 for 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long enough</a:t>
            </a:r>
            <a:r>
              <a:rPr lang="en-US" sz="2000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”.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971801" y="1804313"/>
            <a:ext cx="571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“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Temperature is what we measure with thermometer”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81000" y="1804313"/>
            <a:ext cx="26599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Operational Definition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09353" y="2356823"/>
            <a:ext cx="25908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Theoretical Definition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360428" y="3015734"/>
            <a:ext cx="2400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type of contact?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251598" y="3040543"/>
            <a:ext cx="27494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long is long enough?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951074" y="3420508"/>
            <a:ext cx="6126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do we actually ascribe numerical value to the temperature?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85800" y="3789840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if there are more than one quantities those end up being same for both objects in contact?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25450" y="4662413"/>
            <a:ext cx="26638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Thermal Equilibrium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520955" y="4638765"/>
            <a:ext cx="1961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Relaxation time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112489" y="5050858"/>
            <a:ext cx="33147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time required for a system to come to thermal equilibrium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42603" y="5088094"/>
            <a:ext cx="37610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two objects have been in contact long enough, we say they are in thermal equilibrium</a:t>
            </a:r>
          </a:p>
        </p:txBody>
      </p:sp>
    </p:spTree>
    <p:extLst>
      <p:ext uri="{BB962C8B-B14F-4D97-AF65-F5344CB8AC3E}">
        <p14:creationId xmlns:p14="http://schemas.microsoft.com/office/powerpoint/2010/main" val="1699529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/>
      <p:bldP spid="6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48832" y="1048434"/>
            <a:ext cx="762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buClr>
                <a:srgbClr val="F0A22E"/>
              </a:buClr>
              <a:buSzPct val="70000"/>
            </a:pPr>
            <a:r>
              <a:rPr lang="en-US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Mostly principle of after relaxation time, the thermometer and the system of interest become in thermal equilibrium.</a:t>
            </a:r>
          </a:p>
        </p:txBody>
      </p:sp>
      <p:sp>
        <p:nvSpPr>
          <p:cNvPr id="8" name="Rectangle 7"/>
          <p:cNvSpPr/>
          <p:nvPr/>
        </p:nvSpPr>
        <p:spPr>
          <a:xfrm>
            <a:off x="1047306" y="1694765"/>
            <a:ext cx="2895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buClr>
                <a:srgbClr val="F0A22E"/>
              </a:buClr>
              <a:buSzPct val="70000"/>
            </a:pPr>
            <a:r>
              <a:rPr lang="en-US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In this case “Contact”  is a mean of exchanging “Heat”</a:t>
            </a:r>
          </a:p>
        </p:txBody>
      </p:sp>
      <p:sp>
        <p:nvSpPr>
          <p:cNvPr id="9" name="Rectangle 8"/>
          <p:cNvSpPr/>
          <p:nvPr/>
        </p:nvSpPr>
        <p:spPr>
          <a:xfrm>
            <a:off x="4463016" y="1833264"/>
            <a:ext cx="213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buClr>
                <a:srgbClr val="F0A22E"/>
              </a:buClr>
              <a:buSzPct val="70000"/>
            </a:pPr>
            <a:r>
              <a:rPr lang="en-US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Exchange of energy</a:t>
            </a:r>
          </a:p>
        </p:txBody>
      </p:sp>
      <p:sp>
        <p:nvSpPr>
          <p:cNvPr id="10" name="Rectangle 9"/>
          <p:cNvSpPr/>
          <p:nvPr/>
        </p:nvSpPr>
        <p:spPr>
          <a:xfrm>
            <a:off x="1258185" y="2344272"/>
            <a:ext cx="213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buClr>
                <a:srgbClr val="F0A22E"/>
              </a:buClr>
              <a:buSzPct val="70000"/>
            </a:pPr>
            <a:r>
              <a:rPr lang="en-US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b="1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any</a:t>
            </a:r>
            <a:r>
              <a:rPr lang="en-US" b="1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equilibrium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391785" y="2383212"/>
            <a:ext cx="2743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buClr>
                <a:srgbClr val="F0A22E"/>
              </a:buClr>
              <a:buSzPct val="70000"/>
            </a:pPr>
            <a:r>
              <a:rPr lang="en-US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Exchange of quantity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265273" y="3070394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buClr>
                <a:srgbClr val="F0A22E"/>
              </a:buClr>
              <a:buSzPct val="70000"/>
            </a:pPr>
            <a:r>
              <a:rPr lang="en-US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Thermal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893288" y="3070900"/>
            <a:ext cx="10455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buClr>
                <a:srgbClr val="F0A22E"/>
              </a:buClr>
              <a:buSzPct val="70000"/>
            </a:pPr>
            <a:r>
              <a:rPr lang="en-US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Energy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0223" y="2713604"/>
            <a:ext cx="213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buClr>
                <a:srgbClr val="F0A22E"/>
              </a:buClr>
              <a:buSzPct val="70000"/>
            </a:pPr>
            <a:r>
              <a:rPr lang="en-US" b="1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Type of equilibrium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425455" y="2750611"/>
            <a:ext cx="2362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buClr>
                <a:srgbClr val="F0A22E"/>
              </a:buClr>
              <a:buSzPct val="70000"/>
            </a:pPr>
            <a:r>
              <a:rPr lang="en-US" b="1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Quantity Exchanged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265273" y="3476642"/>
            <a:ext cx="143185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buClr>
                <a:srgbClr val="F0A22E"/>
              </a:buClr>
              <a:buSzPct val="70000"/>
            </a:pPr>
            <a:r>
              <a:rPr lang="en-US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Mechanical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882655" y="3494872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buClr>
                <a:srgbClr val="F0A22E"/>
              </a:buClr>
              <a:buSzPct val="70000"/>
            </a:pPr>
            <a:r>
              <a:rPr lang="en-US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Volume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258185" y="3864204"/>
            <a:ext cx="12369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buClr>
                <a:srgbClr val="F0A22E"/>
              </a:buClr>
              <a:buSzPct val="70000"/>
            </a:pPr>
            <a:r>
              <a:rPr lang="en-US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Diffusive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893288" y="3864204"/>
            <a:ext cx="106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buClr>
                <a:srgbClr val="F0A22E"/>
              </a:buClr>
              <a:buSzPct val="70000"/>
            </a:pPr>
            <a:r>
              <a:rPr lang="en-US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Particles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638800" y="3199643"/>
            <a:ext cx="30320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buClr>
                <a:srgbClr val="F0A22E"/>
              </a:buClr>
              <a:buSzPct val="70000"/>
            </a:pPr>
            <a:r>
              <a:rPr lang="en-US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We know that energy flows from high temperature to lower temperature object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09352" y="4419600"/>
            <a:ext cx="3781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Restating Theoretical Definition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191000" y="4358045"/>
            <a:ext cx="350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buClr>
                <a:srgbClr val="F0A22E"/>
              </a:buClr>
              <a:buSzPct val="70000"/>
            </a:pPr>
            <a:r>
              <a:rPr lang="en-US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Temp is a measure of tendency of an object to spontaneously give up energy to its surrounding.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77576" y="5278408"/>
            <a:ext cx="70024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buClr>
                <a:srgbClr val="F0A22E"/>
              </a:buClr>
              <a:buSzPct val="70000"/>
            </a:pPr>
            <a:r>
              <a:rPr lang="en-US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When two objects are in thermal contact, the one that tends to spontaneously lose energy is at higher temperature</a:t>
            </a:r>
          </a:p>
        </p:txBody>
      </p:sp>
    </p:spTree>
    <p:extLst>
      <p:ext uri="{BB962C8B-B14F-4D97-AF65-F5344CB8AC3E}">
        <p14:creationId xmlns:p14="http://schemas.microsoft.com/office/powerpoint/2010/main" val="3081684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5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3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Thermometers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30619" y="1066800"/>
                <a:ext cx="8408581" cy="5257800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Ideal gas thermometer</a:t>
                </a:r>
              </a:p>
              <a:p>
                <a:pPr marL="0" indent="0">
                  <a:buNone/>
                </a:pP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	</a:t>
                </a:r>
                <a:r>
                  <a:rPr lang="en-US" sz="1800" dirty="0">
                    <a:latin typeface="Times New Roman" pitchFamily="18" charset="0"/>
                    <a:cs typeface="Times New Roman" pitchFamily="18" charset="0"/>
                  </a:rPr>
                  <a:t>T(P) = a P + b </a:t>
                </a:r>
              </a:p>
              <a:p>
                <a:pPr marL="0" indent="0">
                  <a:buNone/>
                </a:pPr>
                <a:r>
                  <a:rPr lang="en-US" sz="1800" dirty="0">
                    <a:latin typeface="Times New Roman" pitchFamily="18" charset="0"/>
                    <a:cs typeface="Times New Roman" pitchFamily="18" charset="0"/>
                  </a:rPr>
                  <a:t>	Need two points to find a and b </a:t>
                </a:r>
                <a:endParaRPr lang="en-US" sz="1800" b="1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Kelvin Scale </a:t>
                </a:r>
              </a:p>
              <a:p>
                <a:pPr marL="0" indent="0">
                  <a:buNone/>
                </a:pP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	</a:t>
                </a:r>
                <a:r>
                  <a:rPr lang="en-US" sz="1800" dirty="0">
                    <a:latin typeface="Times New Roman" pitchFamily="18" charset="0"/>
                    <a:cs typeface="Times New Roman" pitchFamily="18" charset="0"/>
                  </a:rPr>
                  <a:t>Two points 1) T where P vanishes =&gt; b</a:t>
                </a:r>
              </a:p>
              <a:p>
                <a:pPr marL="0" indent="0">
                  <a:buNone/>
                </a:pPr>
                <a:r>
                  <a:rPr lang="en-US" sz="1800" dirty="0">
                    <a:latin typeface="Times New Roman" pitchFamily="18" charset="0"/>
                    <a:cs typeface="Times New Roman" pitchFamily="18" charset="0"/>
                  </a:rPr>
                  <a:t>		   2) Triple point of water =&gt; a</a:t>
                </a:r>
              </a:p>
              <a:p>
                <a:pPr marL="0" indent="0">
                  <a:buNone/>
                </a:pPr>
                <a:r>
                  <a:rPr lang="en-US" sz="1800" dirty="0">
                    <a:latin typeface="Times New Roman" pitchFamily="18" charset="0"/>
                    <a:cs typeface="Times New Roman" pitchFamily="18" charset="0"/>
                  </a:rPr>
                  <a:t>	T(P) = 273.16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/>
                            <a:cs typeface="Times New Roman" pitchFamily="18" charset="0"/>
                          </a:rPr>
                          <m:t>𝑃</m:t>
                        </m:r>
                      </m:num>
                      <m:den>
                        <m:sSub>
                          <m:sSubPr>
                            <m:ctrlPr>
                              <a:rPr lang="en-US" sz="180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  <a:cs typeface="Times New Roman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  <a:cs typeface="Times New Roman" pitchFamily="18" charset="0"/>
                              </a:rPr>
                              <m:t>𝑇𝑟𝑖𝑝𝑙𝑒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1800" dirty="0">
                    <a:latin typeface="Times New Roman" pitchFamily="18" charset="0"/>
                    <a:cs typeface="Times New Roman" pitchFamily="18" charset="0"/>
                  </a:rPr>
                  <a:t>	</a:t>
                </a:r>
              </a:p>
              <a:p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Celsius Scale</a:t>
                </a:r>
              </a:p>
              <a:p>
                <a:pPr marL="457200" lvl="1" indent="0">
                  <a:buNone/>
                </a:pPr>
                <a:r>
                  <a:rPr lang="en-US" sz="1800" dirty="0">
                    <a:latin typeface="Times New Roman" pitchFamily="18" charset="0"/>
                    <a:cs typeface="Times New Roman" pitchFamily="18" charset="0"/>
                  </a:rPr>
                  <a:t>Two points are 1) Freezing water     (0)</a:t>
                </a:r>
              </a:p>
              <a:p>
                <a:pPr marL="457200" lvl="1" indent="0">
                  <a:buNone/>
                </a:pPr>
                <a:r>
                  <a:rPr lang="en-US" sz="1800" dirty="0">
                    <a:latin typeface="Times New Roman" pitchFamily="18" charset="0"/>
                    <a:cs typeface="Times New Roman" pitchFamily="18" charset="0"/>
                  </a:rPr>
                  <a:t>		2) Boiling water     (100)</a:t>
                </a:r>
              </a:p>
              <a:p>
                <a:pPr marL="457200" lvl="1" indent="0">
                  <a:buNone/>
                </a:pPr>
                <a:r>
                  <a:rPr lang="en-US" sz="1800" dirty="0">
                    <a:latin typeface="Times New Roman" pitchFamily="18" charset="0"/>
                    <a:cs typeface="Times New Roman" pitchFamily="18" charset="0"/>
                  </a:rPr>
                  <a:t>1 </a:t>
                </a:r>
                <a:r>
                  <a:rPr lang="en-US" sz="1800" baseline="30000" dirty="0" err="1">
                    <a:latin typeface="Times New Roman" pitchFamily="18" charset="0"/>
                    <a:cs typeface="Times New Roman" pitchFamily="18" charset="0"/>
                  </a:rPr>
                  <a:t>o</a:t>
                </a:r>
                <a:r>
                  <a:rPr lang="en-US" sz="1800" dirty="0" err="1">
                    <a:latin typeface="Times New Roman" pitchFamily="18" charset="0"/>
                    <a:cs typeface="Times New Roman" pitchFamily="18" charset="0"/>
                  </a:rPr>
                  <a:t>C</a:t>
                </a:r>
                <a:r>
                  <a:rPr lang="en-US" sz="1800" dirty="0">
                    <a:latin typeface="Times New Roman" pitchFamily="18" charset="0"/>
                    <a:cs typeface="Times New Roman" pitchFamily="18" charset="0"/>
                  </a:rPr>
                  <a:t> = 1/100</a:t>
                </a:r>
                <a:r>
                  <a:rPr lang="en-US" sz="1800" baseline="30000" dirty="0">
                    <a:latin typeface="Times New Roman" pitchFamily="18" charset="0"/>
                    <a:cs typeface="Times New Roman" pitchFamily="18" charset="0"/>
                  </a:rPr>
                  <a:t>th</a:t>
                </a:r>
                <a:r>
                  <a:rPr lang="en-US" sz="1800" dirty="0">
                    <a:latin typeface="Times New Roman" pitchFamily="18" charset="0"/>
                    <a:cs typeface="Times New Roman" pitchFamily="18" charset="0"/>
                  </a:rPr>
                  <a:t> of the difference of two points</a:t>
                </a:r>
              </a:p>
              <a:p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Fahrenheit Scale</a:t>
                </a:r>
              </a:p>
              <a:p>
                <a:pPr marL="0" indent="0">
                  <a:buNone/>
                </a:pP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	</a:t>
                </a:r>
                <a:r>
                  <a:rPr lang="en-US" sz="1800" dirty="0">
                    <a:latin typeface="Times New Roman" pitchFamily="18" charset="0"/>
                    <a:cs typeface="Times New Roman" pitchFamily="18" charset="0"/>
                  </a:rPr>
                  <a:t>Two points 1) Freezing water   (32)</a:t>
                </a:r>
              </a:p>
              <a:p>
                <a:pPr marL="0" indent="0">
                  <a:buNone/>
                </a:pPr>
                <a:r>
                  <a:rPr lang="en-US" sz="1800" dirty="0">
                    <a:latin typeface="Times New Roman" pitchFamily="18" charset="0"/>
                    <a:cs typeface="Times New Roman" pitchFamily="18" charset="0"/>
                  </a:rPr>
                  <a:t>		  2) Boiling water    (212)</a:t>
                </a:r>
              </a:p>
              <a:p>
                <a:pPr marL="0" indent="0">
                  <a:buNone/>
                </a:pPr>
                <a:r>
                  <a:rPr lang="en-US" sz="1800" dirty="0">
                    <a:latin typeface="Times New Roman" pitchFamily="18" charset="0"/>
                    <a:cs typeface="Times New Roman" pitchFamily="18" charset="0"/>
                  </a:rPr>
                  <a:t>	1 </a:t>
                </a:r>
                <a:r>
                  <a:rPr lang="en-US" sz="1800" baseline="30000" dirty="0" err="1">
                    <a:latin typeface="Times New Roman" pitchFamily="18" charset="0"/>
                    <a:cs typeface="Times New Roman" pitchFamily="18" charset="0"/>
                  </a:rPr>
                  <a:t>o</a:t>
                </a:r>
                <a:r>
                  <a:rPr lang="en-US" sz="1800" dirty="0" err="1">
                    <a:latin typeface="Times New Roman" pitchFamily="18" charset="0"/>
                    <a:cs typeface="Times New Roman" pitchFamily="18" charset="0"/>
                  </a:rPr>
                  <a:t>F</a:t>
                </a:r>
                <a:r>
                  <a:rPr lang="en-US" sz="1800" dirty="0">
                    <a:latin typeface="Times New Roman" pitchFamily="18" charset="0"/>
                    <a:cs typeface="Times New Roman" pitchFamily="18" charset="0"/>
                  </a:rPr>
                  <a:t> = 1/180</a:t>
                </a:r>
                <a:r>
                  <a:rPr lang="en-US" sz="1800" baseline="30000" dirty="0">
                    <a:latin typeface="Times New Roman" pitchFamily="18" charset="0"/>
                    <a:cs typeface="Times New Roman" pitchFamily="18" charset="0"/>
                  </a:rPr>
                  <a:t>th</a:t>
                </a:r>
                <a:r>
                  <a:rPr lang="en-US" sz="1800" dirty="0">
                    <a:latin typeface="Times New Roman" pitchFamily="18" charset="0"/>
                    <a:cs typeface="Times New Roman" pitchFamily="18" charset="0"/>
                  </a:rPr>
                  <a:t> of the difference of two points</a:t>
                </a:r>
              </a:p>
              <a:p>
                <a:endParaRPr lang="en-US" sz="20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30619" y="1066800"/>
                <a:ext cx="8408581" cy="5257800"/>
              </a:xfrm>
              <a:blipFill rotWithShape="1">
                <a:blip r:embed="rId2"/>
                <a:stretch>
                  <a:fillRect l="-798" t="-11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5562600" y="3886200"/>
            <a:ext cx="2514600" cy="4001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T(</a:t>
            </a:r>
            <a:r>
              <a:rPr lang="en-US" sz="2000" baseline="30000" dirty="0" err="1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) = T(K) -273.15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715000" y="5128437"/>
                <a:ext cx="1981200" cy="552908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𝑇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baseline="30000" dirty="0">
                            <a:solidFill>
                              <a:prstClr val="black"/>
                            </a:solidFill>
                            <a:latin typeface="Times New Roman" pitchFamily="18" charset="0"/>
                            <a:cs typeface="Times New Roman" pitchFamily="18" charset="0"/>
                          </a:rPr>
                          <m:t>o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prstClr val="black"/>
                            </a:solidFill>
                            <a:latin typeface="Times New Roman" pitchFamily="18" charset="0"/>
                            <a:cs typeface="Times New Roman" pitchFamily="18" charset="0"/>
                          </a:rPr>
                          <m:t>C</m:t>
                        </m:r>
                        <m:r>
                          <a:rPr lang="en-US" b="0" i="1" dirty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) 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𝑇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en-US" baseline="30000" dirty="0">
                                <a:solidFill>
                                  <a:srgbClr val="4E3B30"/>
                                </a:solidFill>
                                <a:latin typeface="Times New Roman" pitchFamily="18" charset="0"/>
                                <a:cs typeface="Times New Roman" pitchFamily="18" charset="0"/>
                              </a:rPr>
                              <m:t>o</m:t>
                            </m:r>
                            <m:r>
                              <m:rPr>
                                <m:nor/>
                              </m:rPr>
                              <a:rPr lang="en-US" dirty="0">
                                <a:solidFill>
                                  <a:srgbClr val="4E3B30"/>
                                </a:solidFill>
                                <a:latin typeface="Times New Roman" pitchFamily="18" charset="0"/>
                                <a:cs typeface="Times New Roman" pitchFamily="18" charset="0"/>
                              </a:rPr>
                              <m:t>F</m:t>
                            </m:r>
                          </m:e>
                        </m:d>
                        <m:r>
                          <a:rPr lang="en-US" b="0" i="1" dirty="0" smtClean="0">
                            <a:solidFill>
                              <a:srgbClr val="4E3B30"/>
                            </a:solidFill>
                            <a:latin typeface="Cambria Math"/>
                            <a:cs typeface="Times New Roman" pitchFamily="18" charset="0"/>
                          </a:rPr>
                          <m:t>−32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180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5128437"/>
                <a:ext cx="1981200" cy="552908"/>
              </a:xfrm>
              <a:prstGeom prst="rect">
                <a:avLst/>
              </a:prstGeom>
              <a:blipFill rotWithShape="1">
                <a:blip r:embed="rId3"/>
                <a:stretch>
                  <a:fillRect b="-1075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3886200" y="3048000"/>
            <a:ext cx="26832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Experimentally a = 273.15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80860" y="1143000"/>
            <a:ext cx="213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  <a:buClr>
                <a:srgbClr val="F0A22E"/>
              </a:buClr>
              <a:buSzPct val="70000"/>
            </a:pPr>
            <a:r>
              <a:rPr lang="en-US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Mostly principle of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569447" y="1146175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Thermal Expansion</a:t>
            </a:r>
          </a:p>
        </p:txBody>
      </p:sp>
    </p:spTree>
    <p:extLst>
      <p:ext uri="{BB962C8B-B14F-4D97-AF65-F5344CB8AC3E}">
        <p14:creationId xmlns:p14="http://schemas.microsoft.com/office/powerpoint/2010/main" val="2408464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Ideal Gas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664210" y="1245045"/>
                <a:ext cx="94981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𝑃</m:t>
                      </m:r>
                      <m:r>
                        <a:rPr lang="en-US" sz="2000" b="0" i="1" smtClean="0">
                          <a:latin typeface="Cambria Math"/>
                        </a:rPr>
                        <m:t> ∝</m:t>
                      </m:r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𝑇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4210" y="1245045"/>
                <a:ext cx="949812" cy="40011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3445392" y="1239537"/>
            <a:ext cx="1409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is constant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595013" y="1669581"/>
                <a:ext cx="960326" cy="6705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𝑃</m:t>
                      </m:r>
                      <m:r>
                        <a:rPr lang="en-US" sz="2000" b="0" i="1" smtClean="0">
                          <a:latin typeface="Cambria Math"/>
                        </a:rPr>
                        <m:t> ∝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𝑉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5013" y="1669581"/>
                <a:ext cx="960326" cy="67050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3512732" y="1820167"/>
            <a:ext cx="1409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is constant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671503" y="2379257"/>
                <a:ext cx="10209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𝑃𝑉</m:t>
                      </m:r>
                      <m:r>
                        <a:rPr lang="en-US" b="0" i="1" smtClean="0">
                          <a:latin typeface="Cambria Math"/>
                        </a:rPr>
                        <m:t> ∝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𝑇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1503" y="2379257"/>
                <a:ext cx="1020985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3448936" y="233765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is kept constant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870808" y="2895402"/>
                <a:ext cx="1431610" cy="400110"/>
              </a:xfrm>
              <a:prstGeom prst="rect">
                <a:avLst/>
              </a:prstGeom>
              <a:noFill/>
              <a:ln>
                <a:solidFill>
                  <a:srgbClr val="C0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𝑷𝑽</m:t>
                      </m:r>
                      <m:r>
                        <a:rPr lang="en-US" sz="2000" b="1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000" b="1" i="1" smtClean="0">
                          <a:latin typeface="Cambria Math"/>
                          <a:ea typeface="Cambria Math"/>
                        </a:rPr>
                        <m:t>𝒏𝑹𝑻</m:t>
                      </m:r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0808" y="2895402"/>
                <a:ext cx="1431610" cy="40011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5583865" y="2663160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= # of moles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= 8.31 J/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216399" y="6082636"/>
                <a:ext cx="2896114" cy="3724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1 </m:t>
                      </m:r>
                      <m:r>
                        <a:rPr lang="en-US" b="0" i="1" smtClean="0">
                          <a:latin typeface="Cambria Math"/>
                        </a:rPr>
                        <m:t>𝑎𝑡𝑚</m:t>
                      </m:r>
                      <m:r>
                        <a:rPr lang="en-US" b="0" i="1" smtClean="0">
                          <a:latin typeface="Cambria Math"/>
                        </a:rPr>
                        <m:t>. </m:t>
                      </m:r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r>
                        <a:rPr lang="en-US" b="0" i="1" smtClean="0">
                          <a:latin typeface="Cambria Math"/>
                        </a:rPr>
                        <m:t>= 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1.013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𝑃𝑎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6399" y="6082636"/>
                <a:ext cx="2896114" cy="37241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731158" y="6057556"/>
                <a:ext cx="2393027" cy="3724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1 </m:t>
                      </m:r>
                      <m:r>
                        <a:rPr lang="en-US" b="0" i="1" smtClean="0">
                          <a:latin typeface="Cambria Math"/>
                        </a:rPr>
                        <m:t>𝑏𝑎𝑟</m:t>
                      </m:r>
                      <m:r>
                        <a:rPr lang="en-US" b="0" i="1" smtClean="0">
                          <a:latin typeface="Cambria Math"/>
                        </a:rPr>
                        <m:t>= 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1. 0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𝑃𝑎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1158" y="6057556"/>
                <a:ext cx="2393027" cy="37241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050371" y="3628990"/>
                <a:ext cx="25345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𝑨𝒗𝒐𝒈𝒂𝒅𝒓</m:t>
                    </m:r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/>
                          </a:rPr>
                          <m:t>𝒐</m:t>
                        </m:r>
                      </m:e>
                      <m:sup>
                        <m:r>
                          <a:rPr lang="en-US" b="1" i="1" smtClean="0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b="1" i="1" smtClean="0">
                        <a:latin typeface="Cambria Math"/>
                      </a:rPr>
                      <m:t>𝒔</m:t>
                    </m:r>
                    <m:r>
                      <a:rPr lang="en-US" b="1" i="1" smtClean="0">
                        <a:latin typeface="Cambria Math"/>
                      </a:rPr>
                      <m:t> </m:t>
                    </m:r>
                    <m:r>
                      <a:rPr lang="en-US" b="1" i="1" smtClean="0">
                        <a:latin typeface="Cambria Math"/>
                      </a:rPr>
                      <m:t>𝑵𝒐</m:t>
                    </m:r>
                    <m:r>
                      <a:rPr lang="en-US" b="1" i="1" smtClean="0">
                        <a:latin typeface="Cambria Math"/>
                      </a:rPr>
                      <m:t>.   </m:t>
                    </m:r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/>
                          </a:rPr>
                          <m:t>𝑵</m:t>
                        </m:r>
                      </m:e>
                      <m:sub>
                        <m:r>
                          <a:rPr lang="en-US" b="1" i="1" smtClean="0">
                            <a:latin typeface="Cambria Math"/>
                          </a:rPr>
                          <m:t>𝑨</m:t>
                        </m:r>
                      </m:sub>
                    </m:sSub>
                  </m:oMath>
                </a14:m>
                <a:r>
                  <a:rPr lang="en-US" b="1" dirty="0"/>
                  <a:t> =</a:t>
                </a: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0371" y="3628990"/>
                <a:ext cx="2534540" cy="369332"/>
              </a:xfrm>
              <a:prstGeom prst="rect">
                <a:avLst/>
              </a:prstGeom>
              <a:blipFill rotWithShape="1">
                <a:blip r:embed="rId8"/>
                <a:stretch>
                  <a:fillRect l="-721" t="-8197" r="-1202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396112" y="3645179"/>
                <a:ext cx="15423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n-US" b="1" i="1" smtClean="0">
                        <a:latin typeface="Cambria Math"/>
                      </a:rPr>
                      <m:t>𝟔</m:t>
                    </m:r>
                    <m:r>
                      <a:rPr lang="en-US" b="1" i="1" smtClean="0">
                        <a:latin typeface="Cambria Math"/>
                      </a:rPr>
                      <m:t>.</m:t>
                    </m:r>
                    <m:r>
                      <a:rPr lang="en-US" b="1" i="1" smtClean="0">
                        <a:latin typeface="Cambria Math"/>
                      </a:rPr>
                      <m:t>𝟎𝟐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×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/>
                            <a:ea typeface="Cambria Math"/>
                          </a:rPr>
                          <m:t>𝟏𝟎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23</m:t>
                        </m:r>
                      </m:sup>
                    </m:sSup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6112" y="3645179"/>
                <a:ext cx="1542345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593265" y="3525242"/>
                <a:ext cx="990600" cy="6092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  <m:t>#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cs typeface="Times New Roman" panose="02020603050405020304" pitchFamily="18" charset="0"/>
                            </a:rPr>
                            <m:t>𝑚𝑜𝑙𝑒</m:t>
                          </m:r>
                        </m:den>
                      </m:f>
                    </m:oMath>
                  </m:oMathPara>
                </a14:m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3265" y="3525242"/>
                <a:ext cx="990600" cy="609206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338703" y="4591977"/>
                <a:ext cx="1637307" cy="71885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𝑷𝑽</m:t>
                      </m:r>
                      <m:r>
                        <a:rPr lang="en-US" sz="2000" b="1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/>
                              <a:ea typeface="Cambria Math"/>
                            </a:rPr>
                            <m:t>𝑵</m:t>
                          </m:r>
                        </m:num>
                        <m:den>
                          <m:sSub>
                            <m:sSubPr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latin typeface="Cambria Math"/>
                                  <a:ea typeface="Cambria Math"/>
                                </a:rPr>
                                <m:t>𝑵</m:t>
                              </m:r>
                            </m:e>
                            <m:sub>
                              <m:r>
                                <a:rPr lang="en-US" sz="2000" b="1" i="1" smtClean="0">
                                  <a:latin typeface="Cambria Math"/>
                                  <a:ea typeface="Cambria Math"/>
                                </a:rPr>
                                <m:t>𝑨</m:t>
                              </m:r>
                            </m:sub>
                          </m:sSub>
                        </m:den>
                      </m:f>
                      <m:r>
                        <a:rPr lang="en-US" sz="2000" b="1" i="1" smtClean="0">
                          <a:latin typeface="Cambria Math"/>
                          <a:ea typeface="Cambria Math"/>
                        </a:rPr>
                        <m:t>𝑹𝑻</m:t>
                      </m:r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8703" y="4591977"/>
                <a:ext cx="1637307" cy="718851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338703" y="4129062"/>
                <a:ext cx="138352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𝑁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𝑛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𝑁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8703" y="4129062"/>
                <a:ext cx="1383520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668079" y="4726052"/>
            <a:ext cx="5971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=&gt;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604086" y="4751347"/>
                <a:ext cx="1471597" cy="400110"/>
              </a:xfrm>
              <a:prstGeom prst="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𝑷𝑽</m:t>
                      </m:r>
                      <m:r>
                        <a:rPr lang="en-US" sz="2000" b="1" i="1" smtClean="0">
                          <a:latin typeface="Cambria Math"/>
                        </a:rPr>
                        <m:t>=</m:t>
                      </m:r>
                      <m:r>
                        <a:rPr lang="en-US" sz="2000" b="1" i="1" smtClean="0">
                          <a:latin typeface="Cambria Math"/>
                        </a:rPr>
                        <m:t>𝑵𝒌𝑻</m:t>
                      </m:r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4086" y="4751347"/>
                <a:ext cx="1471597" cy="400110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  <a:ln w="12700"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5943600" y="4371864"/>
            <a:ext cx="2361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= # Particles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k= Boltzmann Constant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709375" y="5044642"/>
                <a:ext cx="2829621" cy="6562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𝑅</m:t>
                          </m:r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𝐴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=1.381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−23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𝐽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/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𝐾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9375" y="5044642"/>
                <a:ext cx="2829621" cy="656205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570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  <p:bldP spid="10" grpId="0"/>
      <p:bldP spid="12" grpId="0" animBg="1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 animBg="1"/>
      <p:bldP spid="23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Models of matter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4926082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Ideal gas</a:t>
            </a:r>
          </a:p>
          <a:p>
            <a:pPr marL="0" indent="0"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No interaction b/w individual constituents</a:t>
            </a:r>
          </a:p>
          <a:p>
            <a:pPr marL="0" indent="0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Quantum version </a:t>
            </a:r>
            <a:r>
              <a:rPr lang="en-US" sz="1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explain black body radiation, electrical conduction in simple metals.</a:t>
            </a:r>
          </a:p>
          <a:p>
            <a:pPr marL="0" indent="0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	low-temperature heat capacity of solids</a:t>
            </a:r>
          </a:p>
          <a:p>
            <a:pPr marL="0" indent="0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Issues: </a:t>
            </a:r>
            <a:r>
              <a:rPr lang="en-US" sz="1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How does the system reach to equilibrium, if no interaction?</a:t>
            </a: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Inter particle potential</a:t>
            </a:r>
          </a:p>
          <a:p>
            <a:pPr marL="0" indent="0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Lennard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-Jones potential </a:t>
            </a:r>
          </a:p>
          <a:p>
            <a:pPr marL="0" indent="0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	Simple interactions:  	U(r) </a:t>
            </a:r>
            <a:r>
              <a:rPr lang="en-US" sz="1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∞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for r ≤ </a:t>
            </a:r>
            <a:r>
              <a:rPr lang="el-GR" sz="1800" dirty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1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0 for r ≥</a:t>
            </a:r>
            <a:r>
              <a:rPr lang="el-GR" sz="1800" dirty="0">
                <a:solidFill>
                  <a:srgbClr val="4E3B30"/>
                </a:solidFill>
                <a:latin typeface="Times New Roman" pitchFamily="18" charset="0"/>
                <a:cs typeface="Times New Roman" pitchFamily="18" charset="0"/>
              </a:rPr>
              <a:t> δ</a:t>
            </a:r>
            <a:r>
              <a:rPr lang="en-US" sz="1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Lattice</a:t>
            </a:r>
          </a:p>
          <a:p>
            <a:pPr marL="0" indent="0"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Particles are fixed in space</a:t>
            </a:r>
          </a:p>
          <a:p>
            <a:pPr marL="0" indent="0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momenta of particles become irrelevant</a:t>
            </a:r>
          </a:p>
          <a:p>
            <a:pPr marL="0" indent="0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Simplest: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Ising</a:t>
            </a:r>
            <a:r>
              <a:rPr lang="en-US" sz="1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model</a:t>
            </a:r>
          </a:p>
          <a:p>
            <a:pPr marL="0" indent="0">
              <a:buNone/>
            </a:pPr>
            <a:r>
              <a:rPr lang="en-US" sz="1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Magnetic moments or Spins fixed on lattice (</a:t>
            </a:r>
            <a:r>
              <a:rPr lang="en-US" sz="1800" dirty="0">
                <a:latin typeface="Arial"/>
                <a:cs typeface="Arial"/>
                <a:sym typeface="Wingdings" pitchFamily="2" charset="2"/>
              </a:rPr>
              <a:t>±1)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10400" y="18288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Dilute gases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91400" y="3867834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Dense gas and liquids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19600" y="5943600"/>
            <a:ext cx="441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Simple explanation of transition b/w Ferromagnetic and Paramagnetic states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248400" y="4914036"/>
            <a:ext cx="243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If particles are independent oscillators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=&gt; Einstein model</a:t>
            </a:r>
          </a:p>
        </p:txBody>
      </p:sp>
    </p:spTree>
    <p:extLst>
      <p:ext uri="{BB962C8B-B14F-4D97-AF65-F5344CB8AC3E}">
        <p14:creationId xmlns:p14="http://schemas.microsoft.com/office/powerpoint/2010/main" val="4039503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First Law of Thermodynamics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1"/>
            <a:ext cx="4724400" cy="2514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Heating</a:t>
            </a:r>
          </a:p>
          <a:p>
            <a:pPr marL="0" indent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Work</a:t>
            </a:r>
          </a:p>
          <a:p>
            <a:pPr marL="0" indent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Energy of a system can be changed by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Heating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Doing work on it</a:t>
            </a:r>
          </a:p>
          <a:p>
            <a:pPr marL="0" indent="0"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But “Total energy is conserved”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9316" y="1403499"/>
            <a:ext cx="28902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Transfer energy incoherently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47800" y="1751198"/>
            <a:ext cx="28902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Transfer energy coherently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34540" y="3148341"/>
            <a:ext cx="1447800" cy="369332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∆E = Q + W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85854" y="3904564"/>
            <a:ext cx="487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Q  + into the system,     - out of the system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W + done on the system,     - done by the system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47800" y="5117802"/>
            <a:ext cx="45720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First law of thermodynamics is  simply conservation of energy principle.</a:t>
            </a:r>
          </a:p>
        </p:txBody>
      </p:sp>
    </p:spTree>
    <p:extLst>
      <p:ext uri="{BB962C8B-B14F-4D97-AF65-F5344CB8AC3E}">
        <p14:creationId xmlns:p14="http://schemas.microsoft.com/office/powerpoint/2010/main" val="3626855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8" grpId="0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Problems for Friday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00200" y="1776020"/>
            <a:ext cx="472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1.1, 1.2, 1.3, 1.9, 1.10, 1.12 and 1.14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76400" y="3429000"/>
            <a:ext cx="571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Next, Topics: Kinetic Theory of gases, Equipartition of Energy and First Law of Thermodynamics. </a:t>
            </a:r>
          </a:p>
        </p:txBody>
      </p:sp>
    </p:spTree>
    <p:extLst>
      <p:ext uri="{BB962C8B-B14F-4D97-AF65-F5344CB8AC3E}">
        <p14:creationId xmlns:p14="http://schemas.microsoft.com/office/powerpoint/2010/main" val="1243199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89886-56A0-4E2E-91B0-1658B9943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656" y="1905000"/>
            <a:ext cx="8686800" cy="838200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Assignment#1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EDFEE-340B-4542-A16B-334C2CCB3C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2819400"/>
            <a:ext cx="7162800" cy="23320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Problems: 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1.18, 1.19, 1.20, 1.21 &amp; 1.25</a:t>
            </a:r>
          </a:p>
          <a:p>
            <a:pPr marL="0" indent="0" algn="r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Due: Friday Jan 28th</a:t>
            </a:r>
          </a:p>
        </p:txBody>
      </p:sp>
    </p:spTree>
    <p:extLst>
      <p:ext uri="{BB962C8B-B14F-4D97-AF65-F5344CB8AC3E}">
        <p14:creationId xmlns:p14="http://schemas.microsoft.com/office/powerpoint/2010/main" val="37507614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627</TotalTime>
  <Words>786</Words>
  <Application>Microsoft Office PowerPoint</Application>
  <PresentationFormat>On-screen Show (4:3)</PresentationFormat>
  <Paragraphs>128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Cambria Math</vt:lpstr>
      <vt:lpstr>Franklin Gothic Book</vt:lpstr>
      <vt:lpstr>Franklin Gothic Medium</vt:lpstr>
      <vt:lpstr>Times New Roman</vt:lpstr>
      <vt:lpstr>Wingdings 2</vt:lpstr>
      <vt:lpstr>Trek</vt:lpstr>
      <vt:lpstr>Measuring Pressure and Temperature</vt:lpstr>
      <vt:lpstr>Temperature </vt:lpstr>
      <vt:lpstr>PowerPoint Presentation</vt:lpstr>
      <vt:lpstr>Thermometers</vt:lpstr>
      <vt:lpstr>Ideal Gas </vt:lpstr>
      <vt:lpstr>Models of matter</vt:lpstr>
      <vt:lpstr>First Law of Thermodynamics</vt:lpstr>
      <vt:lpstr>Problems for Friday</vt:lpstr>
      <vt:lpstr>Assignment#1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334 Macroscopic Phenomena and Thermodynamics</dc:title>
  <dc:creator>Tariq</dc:creator>
  <cp:lastModifiedBy>Tariq Gilani</cp:lastModifiedBy>
  <cp:revision>82</cp:revision>
  <dcterms:created xsi:type="dcterms:W3CDTF">2012-01-21T16:37:44Z</dcterms:created>
  <dcterms:modified xsi:type="dcterms:W3CDTF">2022-01-24T15:09:28Z</dcterms:modified>
</cp:coreProperties>
</file>